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6" r:id="rId3"/>
    <p:sldId id="314" r:id="rId4"/>
    <p:sldId id="327" r:id="rId5"/>
    <p:sldId id="328" r:id="rId6"/>
    <p:sldId id="329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68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38" r:id="rId30"/>
    <p:sldId id="305" r:id="rId31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EBF1DE"/>
    <a:srgbClr val="C6D9F1"/>
    <a:srgbClr val="DBEEF4"/>
    <a:srgbClr val="157D64"/>
    <a:srgbClr val="213F5E"/>
    <a:srgbClr val="EBECED"/>
    <a:srgbClr val="F6F7F8"/>
    <a:srgbClr val="4B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3559" autoAdjust="0"/>
  </p:normalViewPr>
  <p:slideViewPr>
    <p:cSldViewPr snapToGrid="0" snapToObjects="1">
      <p:cViewPr varScale="1">
        <p:scale>
          <a:sx n="227" d="100"/>
          <a:sy n="227" d="100"/>
        </p:scale>
        <p:origin x="210" y="1164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Importância da segurança da informação</a:t>
          </a:r>
          <a:endParaRPr lang="pt-BR" sz="1400" b="0" i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pPr algn="l"/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pPr algn="l"/>
          <a:endParaRPr lang="pt-BR" sz="1400" b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1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EFA8EAD9-A7B4-46CA-807E-7F5BBE355756}" type="presParOf" srcId="{26ACA677-B687-4104-BA10-A16CA72876CE}" destId="{95CBA580-B471-4069-AD9E-7A5C629A3488}" srcOrd="0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560804"/>
          <a:ext cx="4217199" cy="7555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da segurança da informação</a:t>
          </a:r>
          <a:endParaRPr lang="pt-BR" sz="1400" b="0" i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560804"/>
        <a:ext cx="4217199" cy="75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3512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13: GESTÃO DE SEGURANÇA DA INFORMAÇÃO</a:t>
            </a:r>
            <a:endParaRPr lang="pt-BR" sz="1200" dirty="0">
              <a:solidFill>
                <a:srgbClr val="219D93"/>
              </a:solidFill>
            </a:endParaRP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VmRHtHJKfw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0iG0wNNo00" TargetMode="External"/><Relationship Id="rId4" Type="http://schemas.openxmlformats.org/officeDocument/2006/relationships/hyperlink" Target="https://www.youtube.com/watch?v=lIzWK-1iZU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913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2693" y="156138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10363" y="1152702"/>
            <a:ext cx="7905510" cy="33985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602986" y="1694389"/>
            <a:ext cx="3122213" cy="236414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510362" y="4551866"/>
            <a:ext cx="79055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02910" y="1306436"/>
            <a:ext cx="4716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normas da Família ISO 27000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(ABNT, 2017)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27002:2013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(Tecnologia da informação - Técnicas de segurança - Código de prática para controles de segurança da informação).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Fornece diretrizes para práticas de gestão de segurança da informação e normas de segurança da informação para as organizações, incluindo a seleção, a implementação e o gerenciamento de controles, levando em consideração os ambientes de risco da segurança da informação da organização;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certificação profissional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Security Foundation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está baseada nessa norma.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237" y="1832337"/>
            <a:ext cx="2817298" cy="211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09242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0"/>
          <p:cNvSpPr/>
          <p:nvPr/>
        </p:nvSpPr>
        <p:spPr>
          <a:xfrm rot="275902">
            <a:off x="7768795" y="154705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882957" y="1276502"/>
            <a:ext cx="7199017" cy="30483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269088" y="1680055"/>
            <a:ext cx="3122213" cy="2364140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882956" y="4325462"/>
            <a:ext cx="7199017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304964" y="2015738"/>
            <a:ext cx="37251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normas da Família ISO 27000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(ABNT, 2017)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27005:2011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(Tecnologia da informação - Técnicas de segurança - Gestão de riscos de segurança da informação).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Fornece diretrizes para o processo de gestão de riscos de segurança da informação.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339" y="1818003"/>
            <a:ext cx="2817298" cy="211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aixaDeTexto 27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27833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10"/>
          <p:cNvSpPr/>
          <p:nvPr/>
        </p:nvSpPr>
        <p:spPr>
          <a:xfrm rot="275902">
            <a:off x="8074557" y="154722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82227" y="1273124"/>
            <a:ext cx="7905510" cy="31163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5574850" y="1680228"/>
            <a:ext cx="3122213" cy="2399403"/>
            <a:chOff x="8959367" y="2243285"/>
            <a:chExt cx="2952014" cy="2729264"/>
          </a:xfrm>
        </p:grpSpPr>
        <p:sp>
          <p:nvSpPr>
            <p:cNvPr id="9" name="Retângulo 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1" name="Retângulo de cantos arredondados 5"/>
          <p:cNvSpPr/>
          <p:nvPr/>
        </p:nvSpPr>
        <p:spPr>
          <a:xfrm flipV="1">
            <a:off x="482226" y="4390085"/>
            <a:ext cx="79055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802029" y="1740528"/>
            <a:ext cx="44705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normas da Família ISO 27000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(ABNT, 2017)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27014:2013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(Tecnologia da Informação - Técnicas de Segurança - Governança de segurança da informação).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Fornece orientação sobre conceitos e princípios para a governança de segurança da informação, pela qual as organizações podem avaliar, dirigir, monitorar e comunicar as atividades relacionadas com a segurança da informação dentro da organização.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6" y="1818175"/>
            <a:ext cx="2838217" cy="212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21247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8102693" y="156129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10363" y="1152702"/>
            <a:ext cx="7905510" cy="33985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5602986" y="1694298"/>
            <a:ext cx="3122213" cy="2406437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510362" y="4551866"/>
            <a:ext cx="79055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727482" y="1451575"/>
            <a:ext cx="48509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normas da Família ISO 27000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(ABNT, 2017)</a:t>
            </a:r>
          </a:p>
          <a:p>
            <a:pPr marL="174625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. .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(Outras normas da família ISO 27000).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família ISO 27000 é composta por outras normas que não foram citadas, como, por exemplo: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27003:2011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(Tecnologia da informação - Técnicas de segurança - Diretrizes para implantação de um sistema de gestão da segurança da informação);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27004:2010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27031:2015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465" y="1832245"/>
            <a:ext cx="2857044" cy="213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76497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510363" y="1152702"/>
            <a:ext cx="7905510" cy="33985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de cantos arredondados 5"/>
          <p:cNvSpPr/>
          <p:nvPr/>
        </p:nvSpPr>
        <p:spPr>
          <a:xfrm flipV="1">
            <a:off x="510362" y="4551866"/>
            <a:ext cx="79055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829756" y="1359242"/>
            <a:ext cx="60429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 algn="just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POLÍTICAS DE SEGURANÇA DA INFORMAÇÃO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indent="-2730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“Prover orientação e apoio da direção para a segurança da informação, de acordo com os requisitos do negócio e com as leis e regulamentações relevantes”;</a:t>
            </a:r>
          </a:p>
          <a:p>
            <a:pPr marL="269875" indent="-2730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Controle: “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Convém que um conjunto de políticas de segurança da informação seja definido, aprovado pela direção, publicado e comunicado para todos os funcionários e partes externas relevantes”;</a:t>
            </a:r>
          </a:p>
          <a:p>
            <a:pPr marL="269875" indent="-2730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políticas devem ser revistas em períodos planejados ou quando ocorrerem mudanças.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D61F35-33AD-49EA-BBF5-38B77D8C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2" y="2087877"/>
            <a:ext cx="7599469" cy="23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102693" y="137137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10363" y="1152702"/>
            <a:ext cx="7905510" cy="33985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602986" y="1504380"/>
            <a:ext cx="3122213" cy="2729994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10362" y="4551866"/>
            <a:ext cx="79055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829757" y="1359242"/>
            <a:ext cx="460628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 algn="just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POLÍTICAS DE SEGURANÇA DA INFORMAÇÃO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indent="-2730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“Prover orientação e apoio da direção para a segurança da informação, de acordo com os requisitos do negócio e com as leis e regulamentações relevantes”;</a:t>
            </a:r>
          </a:p>
          <a:p>
            <a:pPr marL="269875" indent="-2730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Controle: “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Convém que um conjunto de políticas de segurança da informação seja definido, aprovado pela direção, publicado e comunicado para todos os funcionários e partes externas relevantes”;</a:t>
            </a:r>
          </a:p>
          <a:p>
            <a:pPr marL="269875" indent="-2730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Revisão: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políticas devem ser revistas em períodos planejados ou quando ocorrerem mudanças.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52" y="1607784"/>
            <a:ext cx="2836170" cy="249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98796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0"/>
          <p:cNvSpPr/>
          <p:nvPr/>
        </p:nvSpPr>
        <p:spPr>
          <a:xfrm rot="275902">
            <a:off x="8102693" y="135027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10363" y="1152702"/>
            <a:ext cx="7905510" cy="33985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upo 7"/>
          <p:cNvGrpSpPr/>
          <p:nvPr/>
        </p:nvGrpSpPr>
        <p:grpSpPr>
          <a:xfrm>
            <a:off x="5602986" y="1483278"/>
            <a:ext cx="3122213" cy="2786264"/>
            <a:chOff x="8959367" y="2243285"/>
            <a:chExt cx="2952014" cy="2729264"/>
          </a:xfrm>
        </p:grpSpPr>
        <p:sp>
          <p:nvSpPr>
            <p:cNvPr id="22" name="Retângulo 2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Retângulo de cantos arredondados 5"/>
          <p:cNvSpPr/>
          <p:nvPr/>
        </p:nvSpPr>
        <p:spPr>
          <a:xfrm flipV="1">
            <a:off x="510362" y="4551866"/>
            <a:ext cx="790551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854330" y="1337581"/>
            <a:ext cx="458170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 algn="just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ORGANIZAÇÃO DA SEGURANÇA DA INFORMAÇÃO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2575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Organização interna</a:t>
            </a:r>
          </a:p>
          <a:p>
            <a:pPr marL="282575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“Estabelecer uma estrutura de gerenciamento, para iniciar e controlar a implementação da segurança da informação dentro da organização.”</a:t>
            </a:r>
          </a:p>
          <a:p>
            <a:pPr marL="282575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Trabalho remoto e dispositivos móveis</a:t>
            </a:r>
          </a:p>
          <a:p>
            <a:pPr marL="282575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a segurança das informações no trabalho remoto e no uso de dispositivos móveis.”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85" y="1608705"/>
            <a:ext cx="2875955" cy="25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49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10"/>
          <p:cNvSpPr/>
          <p:nvPr/>
        </p:nvSpPr>
        <p:spPr>
          <a:xfrm rot="275902">
            <a:off x="8003454" y="173628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67071" y="991773"/>
            <a:ext cx="7749564" cy="37803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7"/>
          <p:cNvGrpSpPr/>
          <p:nvPr/>
        </p:nvGrpSpPr>
        <p:grpSpPr>
          <a:xfrm>
            <a:off x="5684873" y="1869293"/>
            <a:ext cx="2941087" cy="2147039"/>
            <a:chOff x="8959367" y="2243285"/>
            <a:chExt cx="2952014" cy="2729264"/>
          </a:xfrm>
        </p:grpSpPr>
        <p:sp>
          <p:nvSpPr>
            <p:cNvPr id="6" name="Retângulo 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Retângulo de cantos arredondados 5"/>
          <p:cNvSpPr/>
          <p:nvPr/>
        </p:nvSpPr>
        <p:spPr>
          <a:xfrm flipV="1">
            <a:off x="567070" y="4772808"/>
            <a:ext cx="774956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58287" y="1102348"/>
            <a:ext cx="48116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 algn="just">
              <a:spcAft>
                <a:spcPts val="6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EM RECURSOS HUMANOS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8913" algn="just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Antes da contratação</a:t>
            </a:r>
          </a:p>
          <a:p>
            <a:pPr indent="-188913" algn="just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que funcionários e partes externas entendam suas responsabilidades e estejam em conformidade com os papéis para os quais eles foram selecionados.”</a:t>
            </a:r>
          </a:p>
          <a:p>
            <a:pPr indent="-188913" algn="just">
              <a:spcAft>
                <a:spcPts val="0"/>
              </a:spcAft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8913" algn="just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Durante a contratação</a:t>
            </a:r>
          </a:p>
          <a:p>
            <a:pPr indent="-188913" algn="just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que os funcionários e as partes externas estejam conscientes e cumpram as suas responsabilidades pela segurança da informação.”</a:t>
            </a:r>
          </a:p>
          <a:p>
            <a:pPr indent="-188913" algn="just">
              <a:spcAft>
                <a:spcPts val="0"/>
              </a:spcAft>
            </a:pPr>
            <a:endParaRPr lang="pt-B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8913" algn="just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Encerramento e mudança da contratação</a:t>
            </a:r>
          </a:p>
          <a:p>
            <a:pPr indent="-188913" algn="just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“Proteger os interesses da organização como parte do processo de mudança ou encerramento da contratação.”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17" y="2007240"/>
            <a:ext cx="2697867" cy="188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67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003455" y="136424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87923" y="649577"/>
            <a:ext cx="7769592" cy="389814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6641805" y="1497251"/>
            <a:ext cx="1984156" cy="2640398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Retângulo de cantos arredondados 5"/>
          <p:cNvSpPr/>
          <p:nvPr/>
        </p:nvSpPr>
        <p:spPr>
          <a:xfrm flipV="1">
            <a:off x="567070" y="4547725"/>
            <a:ext cx="774956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99588" y="893366"/>
            <a:ext cx="49139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</a:t>
            </a:r>
          </a:p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CONTROLE DE ACESSO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Requisitos do negócio para controle de acesso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“Limitar o acesso à informação e aos recursos de processamento da informação.”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Gerenciamento de acesso do usuário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acesso de usuário autorizado e prevenir acesso não autorizado a sistemas e serviços.”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Responsabilidades dos usuários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“Tornar os usuários responsáveis pela proteção das suas informações de autenticação.”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Controle de acesso ao sistema e à aplicação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“Prevenir o acesso não autorizado aos sistemas e às aplicações.”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923363" y="106636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18" y="1635198"/>
            <a:ext cx="1742612" cy="234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44306A-D15D-4B36-A90E-4C50548F8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"/>
          <a:stretch/>
        </p:blipFill>
        <p:spPr>
          <a:xfrm>
            <a:off x="5347346" y="986298"/>
            <a:ext cx="3573530" cy="3556083"/>
          </a:xfrm>
          <a:prstGeom prst="rect">
            <a:avLst/>
          </a:prstGeom>
        </p:spPr>
      </p:pic>
      <p:sp>
        <p:nvSpPr>
          <p:cNvPr id="4" name="Texto Explicativo: Linha sem Borda 3">
            <a:extLst>
              <a:ext uri="{FF2B5EF4-FFF2-40B4-BE49-F238E27FC236}">
                <a16:creationId xmlns:a16="http://schemas.microsoft.com/office/drawing/2014/main" id="{F18EE189-F991-42C8-9542-8165AD0A4A7B}"/>
              </a:ext>
            </a:extLst>
          </p:cNvPr>
          <p:cNvSpPr/>
          <p:nvPr/>
        </p:nvSpPr>
        <p:spPr>
          <a:xfrm>
            <a:off x="5414870" y="1092519"/>
            <a:ext cx="3438481" cy="1761683"/>
          </a:xfrm>
          <a:prstGeom prst="callout1">
            <a:avLst>
              <a:gd name="adj1" fmla="val 92900"/>
              <a:gd name="adj2" fmla="val 32599"/>
              <a:gd name="adj3" fmla="val 134985"/>
              <a:gd name="adj4" fmla="val 214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mic Sans MS" panose="030F0702030302020204" pitchFamily="66" charset="0"/>
              </a:rPr>
              <a:t>Começando hoje, todas as </a:t>
            </a:r>
            <a:r>
              <a:rPr lang="en-US" sz="2000" b="1" dirty="0" err="1">
                <a:latin typeface="Comic Sans MS" panose="030F0702030302020204" pitchFamily="66" charset="0"/>
              </a:rPr>
              <a:t>senhas</a:t>
            </a:r>
            <a:r>
              <a:rPr lang="en-US" sz="2000" b="1" dirty="0">
                <a:latin typeface="Comic Sans MS" panose="030F0702030302020204" pitchFamily="66" charset="0"/>
              </a:rPr>
              <a:t> devem </a:t>
            </a:r>
            <a:r>
              <a:rPr lang="en-US" sz="2000" b="1" dirty="0" err="1">
                <a:latin typeface="Comic Sans MS" panose="030F0702030302020204" pitchFamily="66" charset="0"/>
              </a:rPr>
              <a:t>conter</a:t>
            </a:r>
            <a:r>
              <a:rPr lang="en-US" sz="2000" b="1" dirty="0">
                <a:latin typeface="Comic Sans MS" panose="030F0702030302020204" pitchFamily="66" charset="0"/>
              </a:rPr>
              <a:t> letras, </a:t>
            </a:r>
            <a:r>
              <a:rPr lang="en-US" sz="2000" b="1" dirty="0" err="1">
                <a:latin typeface="Comic Sans MS" panose="030F0702030302020204" pitchFamily="66" charset="0"/>
              </a:rPr>
              <a:t>números</a:t>
            </a:r>
            <a:r>
              <a:rPr lang="en-US" sz="2000" b="1" dirty="0">
                <a:latin typeface="Comic Sans MS" panose="030F0702030302020204" pitchFamily="66" charset="0"/>
              </a:rPr>
              <a:t>, </a:t>
            </a:r>
            <a:r>
              <a:rPr lang="en-US" sz="2000" b="1" dirty="0" err="1">
                <a:latin typeface="Comic Sans MS" panose="030F0702030302020204" pitchFamily="66" charset="0"/>
              </a:rPr>
              <a:t>rabiscos</a:t>
            </a:r>
            <a:r>
              <a:rPr lang="en-US" sz="2000" b="1" dirty="0">
                <a:latin typeface="Comic Sans MS" panose="030F0702030302020204" pitchFamily="66" charset="0"/>
              </a:rPr>
              <a:t>, </a:t>
            </a:r>
            <a:r>
              <a:rPr lang="en-US" sz="2000" b="1" dirty="0" err="1">
                <a:latin typeface="Comic Sans MS" panose="030F0702030302020204" pitchFamily="66" charset="0"/>
              </a:rPr>
              <a:t>linguagem</a:t>
            </a:r>
            <a:r>
              <a:rPr lang="en-US" sz="2000" b="1" dirty="0">
                <a:latin typeface="Comic Sans MS" panose="030F0702030302020204" pitchFamily="66" charset="0"/>
              </a:rPr>
              <a:t> de </a:t>
            </a:r>
            <a:r>
              <a:rPr lang="en-US" sz="2000" b="1" dirty="0" err="1">
                <a:latin typeface="Comic Sans MS" panose="030F0702030302020204" pitchFamily="66" charset="0"/>
              </a:rPr>
              <a:t>sinais</a:t>
            </a:r>
            <a:r>
              <a:rPr lang="en-US" sz="2000" b="1" dirty="0">
                <a:latin typeface="Comic Sans MS" panose="030F0702030302020204" pitchFamily="66" charset="0"/>
              </a:rPr>
              <a:t> e </a:t>
            </a:r>
            <a:r>
              <a:rPr lang="en-US" sz="2000" b="1" dirty="0" err="1">
                <a:latin typeface="Comic Sans MS" panose="030F0702030302020204" pitchFamily="66" charset="0"/>
              </a:rPr>
              <a:t>barulhos</a:t>
            </a:r>
            <a:r>
              <a:rPr lang="en-US" sz="2000" b="1" dirty="0">
                <a:latin typeface="Comic Sans MS" panose="030F0702030302020204" pitchFamily="66" charset="0"/>
              </a:rPr>
              <a:t> de </a:t>
            </a:r>
            <a:r>
              <a:rPr lang="en-US" sz="2000" b="1" dirty="0" err="1">
                <a:latin typeface="Comic Sans MS" panose="030F0702030302020204" pitchFamily="66" charset="0"/>
              </a:rPr>
              <a:t>esquilos</a:t>
            </a:r>
            <a:endParaRPr lang="pt-BR" sz="2000" b="1" dirty="0">
              <a:latin typeface="Comic Sans MS" panose="030F0702030302020204" pitchFamily="66" charset="0"/>
            </a:endParaRPr>
          </a:p>
        </p:txBody>
      </p:sp>
      <p:grpSp>
        <p:nvGrpSpPr>
          <p:cNvPr id="18" name="Grupo 7">
            <a:extLst>
              <a:ext uri="{FF2B5EF4-FFF2-40B4-BE49-F238E27FC236}">
                <a16:creationId xmlns:a16="http://schemas.microsoft.com/office/drawing/2014/main" id="{87A9C2E2-F229-4565-A5A8-0F4AB75844E1}"/>
              </a:ext>
            </a:extLst>
          </p:cNvPr>
          <p:cNvGrpSpPr/>
          <p:nvPr/>
        </p:nvGrpSpPr>
        <p:grpSpPr>
          <a:xfrm>
            <a:off x="4427871" y="688979"/>
            <a:ext cx="803245" cy="1104022"/>
            <a:chOff x="8959367" y="2243285"/>
            <a:chExt cx="2952014" cy="2729264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10E4BB7-C95B-4FA5-9B32-BF95A0F924F9}"/>
                </a:ext>
              </a:extLst>
            </p:cNvPr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1572511-F4D2-48A9-8B3A-C85439D8E14D}"/>
                </a:ext>
              </a:extLst>
            </p:cNvPr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44216096-936A-4C37-9416-E15569EE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50" y="739545"/>
            <a:ext cx="723466" cy="97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47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783336" y="157896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31521" y="1252950"/>
            <a:ext cx="7364995" cy="32015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5226149" y="1711969"/>
            <a:ext cx="3179693" cy="234972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tângulo de cantos arredondados 5"/>
          <p:cNvSpPr/>
          <p:nvPr/>
        </p:nvSpPr>
        <p:spPr>
          <a:xfrm flipV="1">
            <a:off x="731520" y="4455117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081973" y="1530270"/>
            <a:ext cx="37937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CRIPTOGRAFIA</a:t>
            </a:r>
          </a:p>
          <a:p>
            <a:pPr marL="0" lvl="1" indent="0">
              <a:spcAft>
                <a:spcPts val="1200"/>
              </a:spcAft>
            </a:pPr>
            <a:r>
              <a:rPr lang="pt-BR" sz="1400" b="1" dirty="0">
                <a:solidFill>
                  <a:srgbClr val="4FAFA8"/>
                </a:solidFill>
              </a:rPr>
              <a:t>Controles criptográficos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o uso efetivo e adequado da criptografia para proteger a confidencialidade, autenticidade e/ou a integridade da informação.”</a:t>
            </a:r>
          </a:p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uma política sobre o uso, a proteção e o ciclo de vida das chaves criptográficas.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57" y="1856950"/>
            <a:ext cx="2901811" cy="2047759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/>
        </p:spPr>
      </p:pic>
      <p:sp>
        <p:nvSpPr>
          <p:cNvPr id="11" name="CaixaDeTexto 10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61632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41337" y="2623732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41335" y="2861594"/>
            <a:ext cx="545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13: Gestão de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83336" y="157896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252950"/>
            <a:ext cx="7364995" cy="32015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812465" y="1711969"/>
            <a:ext cx="2593377" cy="2349726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455117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994317" y="1471059"/>
            <a:ext cx="455535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FÍSICA E DO AMBIENTE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Áreas seguras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“Prevenir o acesso físico não autorizado, danos e interferências com os recursos de processamento das informações e as informações da organização.”</a:t>
            </a:r>
          </a:p>
          <a:p>
            <a:pPr marL="0" lvl="1" indent="0">
              <a:spcAft>
                <a:spcPts val="0"/>
              </a:spcAft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Equipamentos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“Impedir perdas, danos, furto ou roubo, ou comprometimento de ativos e interrupção das operações da organização.”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52" y="1878334"/>
            <a:ext cx="2267805" cy="202711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864343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52934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183754"/>
            <a:ext cx="7364995" cy="334868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822132" y="1662349"/>
            <a:ext cx="2593377" cy="249144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533085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916329" y="1319212"/>
            <a:ext cx="47113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DAS OPERAÇÕES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Responsabilidades e procedimentos operacionais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a operação segura e correta dos recursos de processamento da informação .”</a:t>
            </a:r>
          </a:p>
          <a:p>
            <a:pPr marL="0" lvl="1" indent="0"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Proteção contra códigos maliciosos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que as informações e os recursos de processamento da informação estejam protegidos contra códigos maliciosos.”</a:t>
            </a:r>
          </a:p>
          <a:p>
            <a:pPr marL="0" lvl="1" indent="0"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Cópias de segurança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“Proteger contra a perda de dados.”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97" y="1800297"/>
            <a:ext cx="2308405" cy="223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47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58604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134137"/>
            <a:ext cx="7364995" cy="34550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822132" y="1719053"/>
            <a:ext cx="2593377" cy="249144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589789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916329" y="1314720"/>
            <a:ext cx="477419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DAS OPERAÇÕES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Registros e monitoramento </a:t>
            </a:r>
            <a:endParaRPr lang="pt-BR" sz="1400" dirty="0">
              <a:solidFill>
                <a:srgbClr val="4FAFA8"/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“Registrar eventos e gerar evidências.”</a:t>
            </a:r>
          </a:p>
          <a:p>
            <a:pPr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Controle de software operacional </a:t>
            </a:r>
            <a:endParaRPr lang="pt-BR" sz="1400" dirty="0">
              <a:solidFill>
                <a:srgbClr val="4FAFA8"/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a integridade dos sistemas operacionais.”</a:t>
            </a:r>
          </a:p>
          <a:p>
            <a:pPr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Gestão de vulnerabilidades técnicas </a:t>
            </a:r>
            <a:endParaRPr lang="pt-BR" sz="1400" dirty="0">
              <a:solidFill>
                <a:srgbClr val="4FAFA8"/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“Prevenir a exploração de vulnerabilidades técnicas.”</a:t>
            </a:r>
          </a:p>
          <a:p>
            <a:pPr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Considerações quanto à auditoria de sist. de informação </a:t>
            </a:r>
            <a:endParaRPr lang="pt-BR" sz="1400" dirty="0">
              <a:solidFill>
                <a:srgbClr val="4FAFA8"/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“Minimizar o impacto das atividades de auditoria nos sistemas operacionais.”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97" y="1857001"/>
            <a:ext cx="2308405" cy="223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39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43719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219202"/>
            <a:ext cx="7364995" cy="2930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822132" y="1570196"/>
            <a:ext cx="2593377" cy="2328407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150312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960610" y="1536757"/>
            <a:ext cx="47741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DAS COMUNICAÇÕES</a:t>
            </a: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Gerenciamento da segurança em redes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a proteção das informações em redes e dos recursos de processamento da informação que os apoiam.”</a:t>
            </a:r>
          </a:p>
          <a:p>
            <a:pPr marL="0" lvl="1" indent="0">
              <a:spcAft>
                <a:spcPts val="0"/>
              </a:spcAft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Transferência de informação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“Manter a segurança da informação transferida dentro da organização e com quaisquer entidades externas.”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19" y="1708143"/>
            <a:ext cx="2342928" cy="20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50829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09393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013696"/>
            <a:ext cx="7364995" cy="373832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005010" y="1226938"/>
            <a:ext cx="2410499" cy="3352154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752666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924931" y="1096668"/>
            <a:ext cx="4907733" cy="360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3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AQUISIÇÃO, DESENVOLVIMENTO E MANUTENÇÃO DE SISTEMAS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60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Requisitos de segurança de sistemas de informação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 defTabSz="534988">
              <a:spcAft>
                <a:spcPts val="3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que a segurança da informação seja parte integrante de todo o ciclo de vida dos sistemas de informação. Isto também inclui os requisitos para sistemas de informação que fornecem serviços sobre as redes públicas.”</a:t>
            </a:r>
          </a:p>
          <a:p>
            <a:pPr marL="0" lvl="1" indent="0">
              <a:spcAft>
                <a:spcPts val="600"/>
              </a:spcAft>
            </a:pPr>
            <a:r>
              <a:rPr lang="pt-BR" sz="1400" b="1" dirty="0">
                <a:solidFill>
                  <a:srgbClr val="4FAFA8"/>
                </a:solidFill>
              </a:rPr>
              <a:t>Segurança em processos de desenvolvimento e de suporte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3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que a segurança da informação esteja projetada e implementada no desenvolvimento do ciclo de vida dos sistemas de informação.”</a:t>
            </a:r>
          </a:p>
          <a:p>
            <a:pPr marL="0" lvl="1" indent="0">
              <a:spcAft>
                <a:spcPts val="600"/>
              </a:spcAft>
            </a:pPr>
            <a:r>
              <a:rPr lang="pt-BR" sz="1400" b="1" dirty="0">
                <a:solidFill>
                  <a:srgbClr val="4FAFA8"/>
                </a:solidFill>
              </a:rPr>
              <a:t>Dados para teste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6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a proteção dos dados usados para teste .”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29" y="1364885"/>
            <a:ext cx="2103164" cy="307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75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55529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137050"/>
            <a:ext cx="7364995" cy="34094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005010" y="1688294"/>
            <a:ext cx="2410499" cy="2416485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547106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061607" y="1333648"/>
            <a:ext cx="462441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COM FORNECEDORES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1200"/>
              </a:spcAft>
            </a:pPr>
            <a:r>
              <a:rPr lang="pt-BR" sz="1400" b="1" dirty="0">
                <a:solidFill>
                  <a:srgbClr val="4FAFA8"/>
                </a:solidFill>
              </a:rPr>
              <a:t>Segurança da informação com fornecedores </a:t>
            </a:r>
          </a:p>
          <a:p>
            <a:pPr marL="0" lvl="1" indent="0" defTabSz="534988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a proteção dos ativos da organização que são acessíveis pelos fornecedores.”</a:t>
            </a:r>
          </a:p>
          <a:p>
            <a:pPr marL="0" lvl="1" indent="0">
              <a:spcAft>
                <a:spcPts val="1200"/>
              </a:spcAft>
            </a:pPr>
            <a:r>
              <a:rPr lang="pt-BR" sz="1400" b="1" dirty="0">
                <a:solidFill>
                  <a:srgbClr val="4FAFA8"/>
                </a:solidFill>
              </a:rPr>
              <a:t>Gerenciamento da entrega do serviço do fornecedor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“Manter um nível acordado de segurança da informação e de entrega de serviços em consonância com os acordos com fornecedores.”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87" y="1797889"/>
            <a:ext cx="2187091" cy="21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147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71739" y="149858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10257" y="1268820"/>
            <a:ext cx="7364995" cy="29657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983746" y="1631587"/>
            <a:ext cx="2410499" cy="1955130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10256" y="4235219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040342" y="1701054"/>
            <a:ext cx="484337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INCIDENTES DE SEGURANÇA DA INFORMAÇÃO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0">
              <a:spcAft>
                <a:spcPts val="1200"/>
              </a:spcAft>
            </a:pPr>
            <a:r>
              <a:rPr lang="pt-BR" sz="1400" b="1" dirty="0">
                <a:solidFill>
                  <a:srgbClr val="4FAFA8"/>
                </a:solidFill>
              </a:rPr>
              <a:t>Gestão de incidentes de segurança da informação e melhorias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 defTabSz="534988"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um enfoque consistente e efetivo para gerenciar os incidentes de segurança da informação, incluindo a comunicação sobre fragilidades e eventos de segurança da informação.”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618" y="1769533"/>
            <a:ext cx="2089129" cy="165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8504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137050"/>
            <a:ext cx="7364995" cy="34094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5032744" y="1983481"/>
            <a:ext cx="3382765" cy="1877157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547106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962371" y="1302870"/>
            <a:ext cx="39019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ASPECTOS DA SEGURANÇA DA INFORMAÇÃO NA GESTÃO DA CONTINUIDADE DO NEGÓCIO</a:t>
            </a:r>
          </a:p>
          <a:p>
            <a:pPr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Continuidade da segurança da informação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 defTabSz="534988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“É recomendado que a continuidade da segurança da informação seja considerada nos sistemas de gestão da continuidade do negócio da organização.”</a:t>
            </a:r>
          </a:p>
          <a:p>
            <a:pPr marL="0" lvl="1" indent="0" defTabSz="534988">
              <a:spcAft>
                <a:spcPts val="0"/>
              </a:spcAft>
            </a:pP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Redundâncias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 defTabSz="534988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“Assegurar a disponibilidade dos recursos de processamento da informação.”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22" y="2121428"/>
            <a:ext cx="3091677" cy="160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981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7793003" y="155529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31521" y="1137050"/>
            <a:ext cx="7364995" cy="34094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7"/>
          <p:cNvGrpSpPr/>
          <p:nvPr/>
        </p:nvGrpSpPr>
        <p:grpSpPr>
          <a:xfrm>
            <a:off x="6209414" y="1688294"/>
            <a:ext cx="2206095" cy="2416485"/>
            <a:chOff x="8959367" y="2243285"/>
            <a:chExt cx="2952014" cy="2729264"/>
          </a:xfrm>
        </p:grpSpPr>
        <p:sp>
          <p:nvSpPr>
            <p:cNvPr id="5" name="Retângulo 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7" name="Retângulo de cantos arredondados 5"/>
          <p:cNvSpPr/>
          <p:nvPr/>
        </p:nvSpPr>
        <p:spPr>
          <a:xfrm flipV="1">
            <a:off x="731520" y="4547106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037787" y="1478548"/>
            <a:ext cx="503113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Estruturando a segurança da informação. (ABNT NBR ISO/IEC 27002:2013)</a:t>
            </a: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CONFORMIDADE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Conformidade com requisitos legais e contratuais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 defTabSz="534988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“Evitar violação de quaisquer obrigações legais, estatutárias, regulamentares ou contratuais relacionadas à segurança da informação e de quaisquer requisitos de segurança.”</a:t>
            </a:r>
          </a:p>
          <a:p>
            <a:pPr marL="0" lvl="1" indent="0" defTabSz="534988">
              <a:spcAft>
                <a:spcPts val="0"/>
              </a:spcAft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pt-BR" sz="1400" b="1" dirty="0">
                <a:solidFill>
                  <a:srgbClr val="4FAFA8"/>
                </a:solidFill>
              </a:rPr>
              <a:t>Análise crítica da segurança da informação </a:t>
            </a:r>
            <a:endParaRPr lang="pt-BR" sz="1400" dirty="0">
              <a:solidFill>
                <a:srgbClr val="4FAFA8"/>
              </a:solidFill>
            </a:endParaRPr>
          </a:p>
          <a:p>
            <a:pPr marL="0" lvl="1" indent="0" defTabSz="534988">
              <a:spcAft>
                <a:spcPts val="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“Garantir que a segurança da informação esteja implementada e operada de acordo com as políticas e procedimentos da organização.”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217" y="1826241"/>
            <a:ext cx="1892799" cy="213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280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53330" y="1103818"/>
            <a:ext cx="4725982" cy="35121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40407" y="1359460"/>
            <a:ext cx="415182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da Informação - STJ.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nVmRHtHJKfw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15 dez. 2016.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SGS-Segurança da Informação ISO 27001.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=lIzWK-1iZU8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15 dez. 2016.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Certificação em ISO 27002 EXIN-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Synercorp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=k0iG0wNNo00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15 dez. 2016.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670576780"/>
              </p:ext>
            </p:extLst>
          </p:nvPr>
        </p:nvGraphicFramePr>
        <p:xfrm>
          <a:off x="699458" y="1752307"/>
          <a:ext cx="4217199" cy="1877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4982"/>
            <a:ext cx="5114925" cy="5143499"/>
            <a:chOff x="-28575" y="19050"/>
            <a:chExt cx="5114925" cy="5143499"/>
          </a:xfrm>
        </p:grpSpPr>
        <p:grpSp>
          <p:nvGrpSpPr>
            <p:cNvPr id="29" name="Grupo 6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sp>
            <p:nvSpPr>
              <p:cNvPr id="31" name="Pentágono 2"/>
              <p:cNvSpPr/>
              <p:nvPr/>
            </p:nvSpPr>
            <p:spPr>
              <a:xfrm>
                <a:off x="0" y="0"/>
                <a:ext cx="5114925" cy="5143499"/>
              </a:xfrm>
              <a:custGeom>
                <a:avLst/>
                <a:gdLst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6526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076825"/>
                  <a:gd name="connsiteY0" fmla="*/ 0 h 5143499"/>
                  <a:gd name="connsiteX1" fmla="*/ 2652692 w 5076825"/>
                  <a:gd name="connsiteY1" fmla="*/ 0 h 5143499"/>
                  <a:gd name="connsiteX2" fmla="*/ 5076825 w 5076825"/>
                  <a:gd name="connsiteY2" fmla="*/ 2571750 h 5143499"/>
                  <a:gd name="connsiteX3" fmla="*/ 2538392 w 5076825"/>
                  <a:gd name="connsiteY3" fmla="*/ 5143499 h 5143499"/>
                  <a:gd name="connsiteX4" fmla="*/ 0 w 5076825"/>
                  <a:gd name="connsiteY4" fmla="*/ 5143499 h 5143499"/>
                  <a:gd name="connsiteX5" fmla="*/ 0 w 5076825"/>
                  <a:gd name="connsiteY5" fmla="*/ 0 h 5143499"/>
                  <a:gd name="connsiteX0" fmla="*/ 0 w 5114925"/>
                  <a:gd name="connsiteY0" fmla="*/ 0 h 5143499"/>
                  <a:gd name="connsiteX1" fmla="*/ 265269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8126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33642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  <a:gd name="connsiteX0" fmla="*/ 0 w 5114925"/>
                  <a:gd name="connsiteY0" fmla="*/ 0 h 5143499"/>
                  <a:gd name="connsiteX1" fmla="*/ 2662217 w 5114925"/>
                  <a:gd name="connsiteY1" fmla="*/ 0 h 5143499"/>
                  <a:gd name="connsiteX2" fmla="*/ 5114925 w 5114925"/>
                  <a:gd name="connsiteY2" fmla="*/ 2486025 h 5143499"/>
                  <a:gd name="connsiteX3" fmla="*/ 2538392 w 5114925"/>
                  <a:gd name="connsiteY3" fmla="*/ 5143499 h 5143499"/>
                  <a:gd name="connsiteX4" fmla="*/ 0 w 5114925"/>
                  <a:gd name="connsiteY4" fmla="*/ 5143499 h 5143499"/>
                  <a:gd name="connsiteX5" fmla="*/ 0 w 5114925"/>
                  <a:gd name="connsiteY5" fmla="*/ 0 h 514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14925" h="5143499">
                    <a:moveTo>
                      <a:pt x="0" y="0"/>
                    </a:moveTo>
                    <a:lnTo>
                      <a:pt x="2662217" y="0"/>
                    </a:lnTo>
                    <a:lnTo>
                      <a:pt x="5114925" y="2486025"/>
                    </a:lnTo>
                    <a:lnTo>
                      <a:pt x="2538392" y="5143499"/>
                    </a:lnTo>
                    <a:lnTo>
                      <a:pt x="0" y="51434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668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5"/>
              <p:cNvSpPr/>
              <p:nvPr/>
            </p:nvSpPr>
            <p:spPr>
              <a:xfrm>
                <a:off x="2" y="671316"/>
                <a:ext cx="3824620" cy="508096"/>
              </a:xfrm>
              <a:custGeom>
                <a:avLst/>
                <a:gdLst>
                  <a:gd name="connsiteX0" fmla="*/ 0 w 4381500"/>
                  <a:gd name="connsiteY0" fmla="*/ 0 h 676275"/>
                  <a:gd name="connsiteX1" fmla="*/ 43815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5285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24275 w 4381500"/>
                  <a:gd name="connsiteY1" fmla="*/ 9525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33800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81500"/>
                  <a:gd name="connsiteY0" fmla="*/ 0 h 676275"/>
                  <a:gd name="connsiteX1" fmla="*/ 3705225 w 4381500"/>
                  <a:gd name="connsiteY1" fmla="*/ 0 h 676275"/>
                  <a:gd name="connsiteX2" fmla="*/ 4381500 w 4381500"/>
                  <a:gd name="connsiteY2" fmla="*/ 676275 h 676275"/>
                  <a:gd name="connsiteX3" fmla="*/ 0 w 4381500"/>
                  <a:gd name="connsiteY3" fmla="*/ 676275 h 676275"/>
                  <a:gd name="connsiteX4" fmla="*/ 0 w 4381500"/>
                  <a:gd name="connsiteY4" fmla="*/ 0 h 676275"/>
                  <a:gd name="connsiteX0" fmla="*/ 0 w 4333875"/>
                  <a:gd name="connsiteY0" fmla="*/ 0 h 688953"/>
                  <a:gd name="connsiteX1" fmla="*/ 3705225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67150 w 4333875"/>
                  <a:gd name="connsiteY1" fmla="*/ 50711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48100 w 4333875"/>
                  <a:gd name="connsiteY1" fmla="*/ 25356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0 h 688953"/>
                  <a:gd name="connsiteX1" fmla="*/ 3857625 w 4333875"/>
                  <a:gd name="connsiteY1" fmla="*/ 12678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33875"/>
                  <a:gd name="connsiteY0" fmla="*/ 25356 h 714309"/>
                  <a:gd name="connsiteX1" fmla="*/ 3867150 w 4333875"/>
                  <a:gd name="connsiteY1" fmla="*/ 0 h 714309"/>
                  <a:gd name="connsiteX2" fmla="*/ 4333875 w 4333875"/>
                  <a:gd name="connsiteY2" fmla="*/ 714309 h 714309"/>
                  <a:gd name="connsiteX3" fmla="*/ 0 w 4333875"/>
                  <a:gd name="connsiteY3" fmla="*/ 701631 h 714309"/>
                  <a:gd name="connsiteX4" fmla="*/ 0 w 4333875"/>
                  <a:gd name="connsiteY4" fmla="*/ 25356 h 714309"/>
                  <a:gd name="connsiteX0" fmla="*/ 0 w 4333875"/>
                  <a:gd name="connsiteY0" fmla="*/ 0 h 688953"/>
                  <a:gd name="connsiteX1" fmla="*/ 3867150 w 4333875"/>
                  <a:gd name="connsiteY1" fmla="*/ 0 h 688953"/>
                  <a:gd name="connsiteX2" fmla="*/ 4333875 w 4333875"/>
                  <a:gd name="connsiteY2" fmla="*/ 688953 h 688953"/>
                  <a:gd name="connsiteX3" fmla="*/ 0 w 4333875"/>
                  <a:gd name="connsiteY3" fmla="*/ 676275 h 688953"/>
                  <a:gd name="connsiteX4" fmla="*/ 0 w 4333875"/>
                  <a:gd name="connsiteY4" fmla="*/ 0 h 688953"/>
                  <a:gd name="connsiteX0" fmla="*/ 0 w 4324350"/>
                  <a:gd name="connsiteY0" fmla="*/ 0 h 676275"/>
                  <a:gd name="connsiteX1" fmla="*/ 3867150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12678 h 688953"/>
                  <a:gd name="connsiteX1" fmla="*/ 3848100 w 4324350"/>
                  <a:gd name="connsiteY1" fmla="*/ 0 h 688953"/>
                  <a:gd name="connsiteX2" fmla="*/ 4324350 w 4324350"/>
                  <a:gd name="connsiteY2" fmla="*/ 688953 h 688953"/>
                  <a:gd name="connsiteX3" fmla="*/ 0 w 4324350"/>
                  <a:gd name="connsiteY3" fmla="*/ 688953 h 688953"/>
                  <a:gd name="connsiteX4" fmla="*/ 0 w 4324350"/>
                  <a:gd name="connsiteY4" fmla="*/ 12678 h 688953"/>
                  <a:gd name="connsiteX0" fmla="*/ 0 w 4324350"/>
                  <a:gd name="connsiteY0" fmla="*/ 0 h 676275"/>
                  <a:gd name="connsiteX1" fmla="*/ 383857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0 w 4324350"/>
                  <a:gd name="connsiteY4" fmla="*/ 0 h 676275"/>
                  <a:gd name="connsiteX0" fmla="*/ 499730 w 4324350"/>
                  <a:gd name="connsiteY0" fmla="*/ 0 h 690428"/>
                  <a:gd name="connsiteX1" fmla="*/ 3819525 w 4324350"/>
                  <a:gd name="connsiteY1" fmla="*/ 14153 h 690428"/>
                  <a:gd name="connsiteX2" fmla="*/ 4324350 w 4324350"/>
                  <a:gd name="connsiteY2" fmla="*/ 690428 h 690428"/>
                  <a:gd name="connsiteX3" fmla="*/ 0 w 4324350"/>
                  <a:gd name="connsiteY3" fmla="*/ 690428 h 690428"/>
                  <a:gd name="connsiteX4" fmla="*/ 499730 w 4324350"/>
                  <a:gd name="connsiteY4" fmla="*/ 0 h 690428"/>
                  <a:gd name="connsiteX0" fmla="*/ 499730 w 4324350"/>
                  <a:gd name="connsiteY0" fmla="*/ 0 h 676275"/>
                  <a:gd name="connsiteX1" fmla="*/ 3819525 w 4324350"/>
                  <a:gd name="connsiteY1" fmla="*/ 0 h 676275"/>
                  <a:gd name="connsiteX2" fmla="*/ 4324350 w 4324350"/>
                  <a:gd name="connsiteY2" fmla="*/ 676275 h 676275"/>
                  <a:gd name="connsiteX3" fmla="*/ 0 w 4324350"/>
                  <a:gd name="connsiteY3" fmla="*/ 676275 h 676275"/>
                  <a:gd name="connsiteX4" fmla="*/ 499730 w 4324350"/>
                  <a:gd name="connsiteY4" fmla="*/ 0 h 676275"/>
                  <a:gd name="connsiteX0" fmla="*/ 0 w 3824620"/>
                  <a:gd name="connsiteY0" fmla="*/ 0 h 690428"/>
                  <a:gd name="connsiteX1" fmla="*/ 3319795 w 3824620"/>
                  <a:gd name="connsiteY1" fmla="*/ 0 h 690428"/>
                  <a:gd name="connsiteX2" fmla="*/ 3824620 w 3824620"/>
                  <a:gd name="connsiteY2" fmla="*/ 676275 h 690428"/>
                  <a:gd name="connsiteX3" fmla="*/ 0 w 3824620"/>
                  <a:gd name="connsiteY3" fmla="*/ 690428 h 690428"/>
                  <a:gd name="connsiteX4" fmla="*/ 0 w 3824620"/>
                  <a:gd name="connsiteY4" fmla="*/ 0 h 690428"/>
                  <a:gd name="connsiteX0" fmla="*/ 0 w 3824620"/>
                  <a:gd name="connsiteY0" fmla="*/ 0 h 676277"/>
                  <a:gd name="connsiteX1" fmla="*/ 3319795 w 3824620"/>
                  <a:gd name="connsiteY1" fmla="*/ 0 h 676277"/>
                  <a:gd name="connsiteX2" fmla="*/ 3824620 w 3824620"/>
                  <a:gd name="connsiteY2" fmla="*/ 676275 h 676277"/>
                  <a:gd name="connsiteX3" fmla="*/ 0 w 3824620"/>
                  <a:gd name="connsiteY3" fmla="*/ 676277 h 676277"/>
                  <a:gd name="connsiteX4" fmla="*/ 0 w 3824620"/>
                  <a:gd name="connsiteY4" fmla="*/ 0 h 67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4620" h="676277">
                    <a:moveTo>
                      <a:pt x="0" y="0"/>
                    </a:moveTo>
                    <a:lnTo>
                      <a:pt x="3319795" y="0"/>
                    </a:lnTo>
                    <a:lnTo>
                      <a:pt x="3824620" y="676275"/>
                    </a:lnTo>
                    <a:lnTo>
                      <a:pt x="0" y="6762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20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E1E202"/>
                  </a:solidFill>
                </a:endParaRPr>
              </a:p>
            </p:txBody>
          </p:sp>
          <p:sp>
            <p:nvSpPr>
              <p:cNvPr id="33" name="Retângulo 32"/>
              <p:cNvSpPr/>
              <p:nvPr/>
            </p:nvSpPr>
            <p:spPr>
              <a:xfrm>
                <a:off x="546910" y="788384"/>
                <a:ext cx="3458687" cy="1212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VAMOS AOS </a:t>
                </a:r>
                <a:r>
                  <a:rPr lang="pt-BR" sz="1400" b="1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PRÓXIMOS PASSOS</a:t>
                </a:r>
                <a:r>
                  <a:rPr lang="pt-BR" sz="1400" i="1" kern="0" dirty="0">
                    <a:solidFill>
                      <a:srgbClr val="213F5E"/>
                    </a:solidFill>
                    <a:latin typeface="+mj-lt"/>
                    <a:ea typeface="ＭＳ Ｐゴシック" charset="0"/>
                  </a:rPr>
                  <a:t>?</a:t>
                </a:r>
              </a:p>
              <a:p>
                <a:pPr lvl="1">
                  <a:spcBef>
                    <a:spcPct val="20000"/>
                  </a:spcBef>
                  <a:defRPr/>
                </a:pPr>
                <a:endParaRPr lang="pt-BR" sz="1400" kern="0" dirty="0">
                  <a:solidFill>
                    <a:schemeClr val="bg1">
                      <a:lumMod val="95000"/>
                    </a:schemeClr>
                  </a:solidFill>
                  <a:latin typeface="+mj-lt"/>
                  <a:ea typeface="ＭＳ Ｐゴシック" charset="0"/>
                </a:endParaRPr>
              </a:p>
              <a:p>
                <a:pPr lvl="1"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600" dirty="0">
                    <a:solidFill>
                      <a:schemeClr val="bg1"/>
                    </a:solidFill>
                  </a:rPr>
                  <a:t>Gestão de segurança da informação. </a:t>
                </a:r>
              </a:p>
            </p:txBody>
          </p:sp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12" y="155307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734098" y="147253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69785" y="1223206"/>
            <a:ext cx="7625896" cy="30755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5268351" y="1605537"/>
            <a:ext cx="3088253" cy="2349726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429881" y="2438629"/>
            <a:ext cx="312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a importância da segurança da informação dentro de uma organização?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6" y="1722889"/>
            <a:ext cx="2824539" cy="211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7D79C0-00AB-44E4-A5C6-42AC6226C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83" t="13304" r="21086" b="16838"/>
          <a:stretch/>
        </p:blipFill>
        <p:spPr>
          <a:xfrm>
            <a:off x="3623661" y="1357892"/>
            <a:ext cx="1542260" cy="2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783336" y="145846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31521" y="1132450"/>
            <a:ext cx="7364995" cy="32015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226149" y="1591469"/>
            <a:ext cx="3179693" cy="2349726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731520" y="4334617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199635" y="1824060"/>
            <a:ext cx="378736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a importância da segurança da informação dentro de uma organização?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rgbClr val="4FAFA8"/>
                </a:solidFill>
              </a:rPr>
              <a:t>Resposta: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preservar a confidencialidade, integridade e disponibilidade da informação;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Aumentar a confiança das partes interessadas, mostrando que os riscos são tratados de forma adequada. 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6" y="1722889"/>
            <a:ext cx="2824539" cy="211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0"/>
          <p:cNvSpPr/>
          <p:nvPr/>
        </p:nvSpPr>
        <p:spPr>
          <a:xfrm rot="275902">
            <a:off x="7783336" y="126151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31521" y="1132450"/>
            <a:ext cx="7364995" cy="32015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5226149" y="1394517"/>
            <a:ext cx="3179693" cy="2742499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3" name="Retângulo de cantos arredondados 5"/>
          <p:cNvSpPr/>
          <p:nvPr/>
        </p:nvSpPr>
        <p:spPr>
          <a:xfrm flipV="1">
            <a:off x="731520" y="4334617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1087163" y="1457715"/>
            <a:ext cx="386152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Conceitos preliminares: (ABNT NBR ISO/IEC 27002)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valor da informação vai além das palavras escritas, números e imagens: conhecimento, conceitos, ideias e marcas são exemplos de formas intangíveis da informação. Em um mundo interconectado, a informação e os processos relacionados, sistemas, redes e pessoas envolvidas nas suas operações, são informações que, como outros ativos importantes, têm valor para o negócio da organização e, consequentemente, requer proteção contra vários riscos.”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24" y="1520956"/>
            <a:ext cx="2917741" cy="2494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783336" y="142329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31521" y="1132450"/>
            <a:ext cx="7364995" cy="32015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Grupo 7"/>
          <p:cNvGrpSpPr/>
          <p:nvPr/>
        </p:nvGrpSpPr>
        <p:grpSpPr>
          <a:xfrm>
            <a:off x="5226149" y="1556298"/>
            <a:ext cx="3179693" cy="2424857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731520" y="4334617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087163" y="1457715"/>
            <a:ext cx="386152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Conceitos preliminares: (ABNT NBR ISO/IEC 27002)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valor da informação vai além das palavras escritas, números e imagens: conhecimento, conceitos, ideias e marcas são exemplos de formas intangíveis da informação. Em um mundo interconectado, a informação e os processos relacionados, sistemas, redes e pessoas envolvidas nas suas operações, são informações que, como outros ativos importantes, têm valor para o negócio da organização e, consequentemente, requer proteção contra vários riscos.”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25" y="1694247"/>
            <a:ext cx="2896640" cy="216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37431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783336" y="145846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31521" y="1132450"/>
            <a:ext cx="7364995" cy="32015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226149" y="1591468"/>
            <a:ext cx="3179693" cy="2445959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Retângulo de cantos arredondados 5"/>
          <p:cNvSpPr/>
          <p:nvPr/>
        </p:nvSpPr>
        <p:spPr>
          <a:xfrm flipV="1">
            <a:off x="731520" y="4334617"/>
            <a:ext cx="736499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976750" y="1666064"/>
            <a:ext cx="400416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normas da Família ISO 27000: (ABNT, 2017)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ISO/IEC 27000:2016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(Tecnologia da informação - Técnicas de segurança - Sistemas de gestão da segurança da informação - Visão geral e glossário).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Visão geral dos sistemas de gestão da segurança da informação;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Inclui termos e definições comumente utilizados em segurança da informação.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57" y="1716074"/>
            <a:ext cx="2938844" cy="2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9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 rot="275902">
            <a:off x="8215710" y="1594759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323559" y="1048043"/>
            <a:ext cx="8205331" cy="367592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upo 7"/>
          <p:cNvGrpSpPr/>
          <p:nvPr/>
        </p:nvGrpSpPr>
        <p:grpSpPr>
          <a:xfrm>
            <a:off x="5658523" y="1727762"/>
            <a:ext cx="3179693" cy="2445959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323558" y="4724619"/>
            <a:ext cx="820533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76606" y="1141666"/>
            <a:ext cx="506767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Aft>
                <a:spcPts val="120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normas da Família ISO 27000: (ABNT, 2017)</a:t>
            </a:r>
          </a:p>
          <a:p>
            <a:pPr>
              <a:spcAft>
                <a:spcPts val="1200"/>
              </a:spcAft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ABNT NBR ISO/IEC 27001:2013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(Tecnologia da informação - Técnicas de segurança - Sistemas de gestão da segurança da informação - Requisitos).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Especifica os requisitos para estabelecer, implementar, manter e melhorar continuamente um sistema de gestão da segurança da informação dentro do contexto da organização; 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Inclui requisitos para a avaliação e o tratamento de riscos de segurança da informação voltados para as necessidades da organização;</a:t>
            </a:r>
          </a:p>
          <a:p>
            <a:pPr marL="282575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Trata-se da principal norma que a empresa deve utilizar como referência para buscar a certificação  em gestão da segurança da informação. 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69785" y="561729"/>
            <a:ext cx="4025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31" y="1852368"/>
            <a:ext cx="2938844" cy="217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17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10402</TotalTime>
  <Words>2179</Words>
  <Application>Microsoft Office PowerPoint</Application>
  <PresentationFormat>Apresentação na tela (16:9)</PresentationFormat>
  <Paragraphs>195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Comic Sans MS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640</cp:revision>
  <dcterms:created xsi:type="dcterms:W3CDTF">2014-11-17T17:44:06Z</dcterms:created>
  <dcterms:modified xsi:type="dcterms:W3CDTF">2018-12-27T08:11:39Z</dcterms:modified>
</cp:coreProperties>
</file>